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E7D4AC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353528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353528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solidFill>
                <a:srgbClr val="6F6F6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E3D3A5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6F6F6F"/>
              </a:solidFill>
              <a:prstDash val="solid"/>
              <a:miter lim="400000"/>
            </a:ln>
          </a:left>
          <a:right>
            <a:ln w="12700" cap="flat">
              <a:solidFill>
                <a:srgbClr val="6F6F6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5CEA8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03C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2B78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B8173"/>
              </a:solidFill>
              <a:prstDash val="solid"/>
              <a:miter lim="400000"/>
            </a:ln>
          </a:left>
          <a:right>
            <a:ln w="12700" cap="flat">
              <a:solidFill>
                <a:srgbClr val="8B817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B3A1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86E5F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CAAA5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7AF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solidFill>
                <a:srgbClr val="82828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DED4B6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CDBE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20000"/>
            </a:srgbClr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104900" y="1473200"/>
            <a:ext cx="107950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104900" y="5016500"/>
            <a:ext cx="10795000" cy="2235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2857500" y="698500"/>
            <a:ext cx="7302500" cy="5397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104900" y="6248400"/>
            <a:ext cx="10795000" cy="1397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104900" y="7632700"/>
            <a:ext cx="10795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104900" y="3098800"/>
            <a:ext cx="10795000" cy="355600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3070" y="1432209"/>
            <a:ext cx="5461001" cy="6985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635000" y="1473200"/>
            <a:ext cx="5715000" cy="33147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635000" y="4940300"/>
            <a:ext cx="5715000" cy="3606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104900" y="3022600"/>
            <a:ext cx="10795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quarter" idx="13"/>
          </p:nvPr>
        </p:nvSpPr>
        <p:spPr>
          <a:xfrm>
            <a:off x="7581900" y="3022600"/>
            <a:ext cx="4318000" cy="571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104900" y="3022600"/>
            <a:ext cx="53975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buBlip>
                <a:blip r:embed="rId2"/>
              </a:buBlip>
            </a:lvl1pPr>
            <a:lvl2pPr>
              <a:spcBef>
                <a:spcPts val="2800"/>
              </a:spcBef>
              <a:buBlip>
                <a:blip r:embed="rId2"/>
              </a:buBlip>
            </a:lvl2pPr>
            <a:lvl3pPr>
              <a:spcBef>
                <a:spcPts val="2800"/>
              </a:spcBef>
              <a:buBlip>
                <a:blip r:embed="rId2"/>
              </a:buBlip>
            </a:lvl3pPr>
            <a:lvl4pPr>
              <a:spcBef>
                <a:spcPts val="2800"/>
              </a:spcBef>
              <a:buBlip>
                <a:blip r:embed="rId2"/>
              </a:buBlip>
            </a:lvl4pPr>
            <a:lvl5pPr>
              <a:spcBef>
                <a:spcPts val="2800"/>
              </a:spcBef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7835900" y="4974535"/>
            <a:ext cx="4508500" cy="4140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7835900" y="626165"/>
            <a:ext cx="4508500" cy="4152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idx="15"/>
          </p:nvPr>
        </p:nvSpPr>
        <p:spPr>
          <a:xfrm>
            <a:off x="609600" y="631776"/>
            <a:ext cx="7035800" cy="8496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57505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0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22750"/>
            <a:ext cx="10464800" cy="774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ClrTx/>
              <a:buSzTx/>
              <a:buNone/>
              <a:defRPr sz="42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  <a:ln w="254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321800"/>
            <a:ext cx="368504" cy="42585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1" sz="1800">
                <a:solidFill>
                  <a:srgbClr val="51573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81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1pPr>
      <a:lvl2pPr marL="762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2pPr>
      <a:lvl3pPr marL="1143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3pPr>
      <a:lvl4pPr marL="1524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4pPr>
      <a:lvl5pPr marL="1905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5pPr>
      <a:lvl6pPr marL="2286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6pPr>
      <a:lvl7pPr marL="2667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7pPr>
      <a:lvl8pPr marL="3048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8pPr>
      <a:lvl9pPr marL="3429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Meditación y Filosofía Yoga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xfrm>
            <a:off x="1104900" y="4203700"/>
            <a:ext cx="10795000" cy="2235200"/>
          </a:xfrm>
          <a:prstGeom prst="rect">
            <a:avLst/>
          </a:prstGeom>
        </p:spPr>
        <p:txBody>
          <a:bodyPr/>
          <a:lstStyle/>
          <a:p>
            <a:pPr defTabSz="554990">
              <a:defRPr sz="2470"/>
            </a:pPr>
          </a:p>
          <a:p>
            <a:pPr defTabSz="554990">
              <a:defRPr sz="2470"/>
            </a:pPr>
            <a:r>
              <a:t>El comienzo de grandes transformaciones</a:t>
            </a:r>
          </a:p>
        </p:txBody>
      </p:sp>
      <p:sp>
        <p:nvSpPr>
          <p:cNvPr id="121" name="Shape 121"/>
          <p:cNvSpPr/>
          <p:nvPr/>
        </p:nvSpPr>
        <p:spPr>
          <a:xfrm>
            <a:off x="352970" y="7093320"/>
            <a:ext cx="12139614" cy="1552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9662" fill="norm" stroke="1" extrusionOk="0">
                <a:moveTo>
                  <a:pt x="0" y="9329"/>
                </a:moveTo>
                <a:cubicBezTo>
                  <a:pt x="7200" y="9440"/>
                  <a:pt x="15933" y="-11938"/>
                  <a:pt x="21600" y="9662"/>
                </a:cubicBezTo>
              </a:path>
            </a:pathLst>
          </a:custGeom>
          <a:ln w="38100">
            <a:solidFill>
              <a:schemeClr val="accent2">
                <a:hueOff val="177409"/>
                <a:satOff val="5215"/>
                <a:lumOff val="-959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22" name="Shape 122"/>
          <p:cNvSpPr/>
          <p:nvPr/>
        </p:nvSpPr>
        <p:spPr>
          <a:xfrm>
            <a:off x="3209160" y="8240956"/>
            <a:ext cx="6441187" cy="476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2000"/>
            </a:lvl1pPr>
          </a:lstStyle>
          <a:p>
            <a:pPr/>
            <a:r>
              <a:t>OREL YOGA ESTUDIO            INTUITIVE SCHOOL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594600" y="3048000"/>
            <a:ext cx="4292600" cy="5664200"/>
          </a:xfrm>
          <a:prstGeom prst="rect">
            <a:avLst/>
          </a:prstGeom>
        </p:spPr>
      </p:pic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TRABAJANDO SOBRE UNO MISMO</a:t>
            </a:r>
          </a:p>
        </p:txBody>
      </p:sp>
      <p:sp>
        <p:nvSpPr>
          <p:cNvPr id="126" name="Shape 126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25907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YOGA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Unión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Del alma individual, con el espíritu universal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La unión del cuerpo con la mente, y de la mente con el alma.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La ciencia del Yoga nos ayuda a mantener el cuerpo como un templo; a fin de que este se  torne tan limpio como el alma.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33422" y="2331544"/>
            <a:ext cx="4684364" cy="6182712"/>
          </a:xfrm>
          <a:prstGeom prst="rect">
            <a:avLst/>
          </a:prstGeom>
        </p:spPr>
      </p:pic>
      <p:sp>
        <p:nvSpPr>
          <p:cNvPr id="129" name="Shape 1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TRABAJANDO SOBRE UNO MISMO</a:t>
            </a:r>
          </a:p>
        </p:txBody>
      </p:sp>
      <p:sp>
        <p:nvSpPr>
          <p:cNvPr id="130" name="Shape 130"/>
          <p:cNvSpPr/>
          <p:nvPr>
            <p:ph type="body" sz="half" idx="1"/>
          </p:nvPr>
        </p:nvSpPr>
        <p:spPr>
          <a:xfrm>
            <a:off x="6413500" y="2565400"/>
            <a:ext cx="5397500" cy="5715000"/>
          </a:xfrm>
          <a:prstGeom prst="rect">
            <a:avLst/>
          </a:prstGeom>
        </p:spPr>
        <p:txBody>
          <a:bodyPr/>
          <a:lstStyle>
            <a:lvl1pPr marL="335279" indent="-335279" defTabSz="514095">
              <a:spcBef>
                <a:spcPts val="2400"/>
              </a:spcBef>
              <a:buBlip>
                <a:blip r:embed="rId3"/>
              </a:buBlip>
              <a:defRPr sz="3168"/>
            </a:lvl1pPr>
          </a:lstStyle>
          <a:p>
            <a:pPr/>
            <a:r>
              <a:t>El cuerpo es perezoso, la mente vibrante y el alma luminosa; la práctica del yoga, desarrolla el cuerpo hasta el punto en que este se vuelve tan vibrante como la mente y así; ambas vibrantes se vean atraídas hacia la luz del alma.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225454" y="2421422"/>
            <a:ext cx="4593295" cy="6062179"/>
          </a:xfrm>
          <a:prstGeom prst="rect">
            <a:avLst/>
          </a:prstGeom>
        </p:spPr>
      </p:pic>
      <p:sp>
        <p:nvSpPr>
          <p:cNvPr id="133" name="Shape 133"/>
          <p:cNvSpPr/>
          <p:nvPr>
            <p:ph type="title"/>
          </p:nvPr>
        </p:nvSpPr>
        <p:spPr>
          <a:xfrm>
            <a:off x="536624" y="571500"/>
            <a:ext cx="11931552" cy="23622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ALCANZANDO EL OBJETIVO ULTIMO</a:t>
            </a:r>
          </a:p>
        </p:txBody>
      </p:sp>
      <p:sp>
        <p:nvSpPr>
          <p:cNvPr id="134" name="Shape 134"/>
          <p:cNvSpPr/>
          <p:nvPr>
            <p:ph type="body" sz="half" idx="1"/>
          </p:nvPr>
        </p:nvSpPr>
        <p:spPr>
          <a:xfrm>
            <a:off x="1111250" y="2595011"/>
            <a:ext cx="5397500" cy="5715001"/>
          </a:xfrm>
          <a:prstGeom prst="rect">
            <a:avLst/>
          </a:prstGeom>
        </p:spPr>
        <p:txBody>
          <a:bodyPr/>
          <a:lstStyle/>
          <a:p>
            <a:pPr marL="25907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Todos los caminos, para un mismo destino: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La ciencia de la mente: Raja Yoga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La Ciencia del Conocimiento: Janana Yoga.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La Ciencia del deber es Karma Yoga.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La Ciencia de la voluntad es Hatha Yoga.</a:t>
            </a:r>
          </a:p>
          <a:p>
            <a:pPr lvl="1" marL="518159" indent="-259079" defTabSz="397256">
              <a:spcBef>
                <a:spcPts val="1900"/>
              </a:spcBef>
              <a:buBlip>
                <a:blip r:embed="rId3"/>
              </a:buBlip>
              <a:defRPr sz="2448"/>
            </a:pPr>
            <a:r>
              <a:t>La Ciencia de la devoción es Bakti Yoga.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title"/>
          </p:nvPr>
        </p:nvSpPr>
        <p:spPr>
          <a:xfrm>
            <a:off x="1104900" y="3314700"/>
            <a:ext cx="10795000" cy="2362200"/>
          </a:xfrm>
          <a:prstGeom prst="rect">
            <a:avLst/>
          </a:prstGeom>
        </p:spPr>
        <p:txBody>
          <a:bodyPr/>
          <a:lstStyle/>
          <a:p>
            <a:pPr/>
            <a:r>
              <a:t>SAMADHI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33422" y="2331544"/>
            <a:ext cx="4684363" cy="6182711"/>
          </a:xfrm>
          <a:prstGeom prst="rect">
            <a:avLst/>
          </a:prstGeom>
        </p:spPr>
      </p:pic>
      <p:sp>
        <p:nvSpPr>
          <p:cNvPr id="139" name="Shape 139"/>
          <p:cNvSpPr/>
          <p:nvPr>
            <p:ph type="title"/>
          </p:nvPr>
        </p:nvSpPr>
        <p:spPr>
          <a:xfrm>
            <a:off x="1104900" y="3683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HATHA YOGA: EL YOGA DE LA VOLUNTAD</a:t>
            </a:r>
          </a:p>
        </p:txBody>
      </p:sp>
      <p:sp>
        <p:nvSpPr>
          <p:cNvPr id="140" name="Shape 140"/>
          <p:cNvSpPr/>
          <p:nvPr>
            <p:ph type="body" sz="half" idx="1"/>
          </p:nvPr>
        </p:nvSpPr>
        <p:spPr>
          <a:xfrm>
            <a:off x="6413500" y="2565400"/>
            <a:ext cx="5397500" cy="5715000"/>
          </a:xfrm>
          <a:prstGeom prst="rect">
            <a:avLst/>
          </a:prstGeom>
        </p:spPr>
        <p:txBody>
          <a:bodyPr/>
          <a:lstStyle/>
          <a:p>
            <a:pPr marL="251460" indent="-251460" defTabSz="385572">
              <a:spcBef>
                <a:spcPts val="1800"/>
              </a:spcBef>
              <a:buBlip>
                <a:blip r:embed="rId3"/>
              </a:buBlip>
              <a:defRPr sz="2376"/>
            </a:pPr>
            <a:r>
              <a:t>Ha:  Sol; la energía de nuestro cuerpo, la vibración del alma.</a:t>
            </a:r>
          </a:p>
          <a:p>
            <a:pPr marL="251460" indent="-251460" defTabSz="385572">
              <a:spcBef>
                <a:spcPts val="1800"/>
              </a:spcBef>
              <a:buBlip>
                <a:blip r:embed="rId3"/>
              </a:buBlip>
              <a:defRPr sz="2376"/>
            </a:pPr>
            <a:r>
              <a:t>Tha:  Luna; La energía de la consciencia.</a:t>
            </a:r>
          </a:p>
          <a:p>
            <a:pPr lvl="1" marL="502920" indent="-251460" defTabSz="385572">
              <a:spcBef>
                <a:spcPts val="1800"/>
              </a:spcBef>
              <a:buBlip>
                <a:blip r:embed="rId3"/>
              </a:buBlip>
              <a:defRPr sz="2376"/>
            </a:pPr>
            <a:r>
              <a:t>La energía del sol nunca langudece, se relaciona con el alma que nunca se apaga.</a:t>
            </a:r>
          </a:p>
          <a:p>
            <a:pPr lvl="1" marL="502920" indent="-251460" defTabSz="385572">
              <a:spcBef>
                <a:spcPts val="1800"/>
              </a:spcBef>
              <a:buBlip>
                <a:blip r:embed="rId3"/>
              </a:buBlip>
              <a:defRPr sz="2376"/>
            </a:pPr>
            <a:r>
              <a:t> Mientras que la de la luna mengua cada mes está relacionada con la consciencia, la mente. Que experimenta fluctuaciones, diferentes humores y altibajos.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225455" y="2421422"/>
            <a:ext cx="4593294" cy="6062179"/>
          </a:xfrm>
          <a:prstGeom prst="rect">
            <a:avLst/>
          </a:prstGeom>
        </p:spPr>
      </p:pic>
      <p:sp>
        <p:nvSpPr>
          <p:cNvPr id="143" name="Shape 143"/>
          <p:cNvSpPr/>
          <p:nvPr>
            <p:ph type="title"/>
          </p:nvPr>
        </p:nvSpPr>
        <p:spPr>
          <a:xfrm>
            <a:off x="536624" y="571500"/>
            <a:ext cx="11931552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HATHA YOGA: EL YOGA DE LA VOLUNTAD</a:t>
            </a:r>
          </a:p>
        </p:txBody>
      </p:sp>
      <p:sp>
        <p:nvSpPr>
          <p:cNvPr id="144" name="Shape 144"/>
          <p:cNvSpPr/>
          <p:nvPr>
            <p:ph type="body" sz="half" idx="1"/>
          </p:nvPr>
        </p:nvSpPr>
        <p:spPr>
          <a:xfrm>
            <a:off x="1111250" y="2595011"/>
            <a:ext cx="5397500" cy="57150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pPr/>
            <a:r>
              <a:t>Pero cuando logramos que la energía del cuerpo se aquiete y se reúna con la conciencia, esta también se aquieta; y entonces el alma impregna el cuerpo.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33422" y="2331544"/>
            <a:ext cx="4684363" cy="6182711"/>
          </a:xfrm>
          <a:prstGeom prst="rect">
            <a:avLst/>
          </a:prstGeom>
        </p:spPr>
      </p:pic>
      <p:sp>
        <p:nvSpPr>
          <p:cNvPr id="147" name="Shape 147"/>
          <p:cNvSpPr/>
          <p:nvPr>
            <p:ph type="title"/>
          </p:nvPr>
        </p:nvSpPr>
        <p:spPr>
          <a:xfrm>
            <a:off x="1104900" y="3683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HATHA YOGA: EL YOGA DE LA VOLUNTAD</a:t>
            </a:r>
          </a:p>
        </p:txBody>
      </p:sp>
      <p:sp>
        <p:nvSpPr>
          <p:cNvPr id="148" name="Shape 148"/>
          <p:cNvSpPr/>
          <p:nvPr>
            <p:ph type="body" sz="half" idx="1"/>
          </p:nvPr>
        </p:nvSpPr>
        <p:spPr>
          <a:xfrm>
            <a:off x="6413500" y="2565400"/>
            <a:ext cx="5397500" cy="5715000"/>
          </a:xfrm>
          <a:prstGeom prst="rect">
            <a:avLst/>
          </a:prstGeom>
        </p:spPr>
        <p:txBody>
          <a:bodyPr/>
          <a:lstStyle/>
          <a:p>
            <a:pPr marL="354329" indent="-354329" defTabSz="543305">
              <a:spcBef>
                <a:spcPts val="2600"/>
              </a:spcBef>
              <a:buBlip>
                <a:blip r:embed="rId3"/>
              </a:buBlip>
              <a:defRPr sz="3348"/>
            </a:pPr>
            <a:r>
              <a:t>Hatha Yoga Pradipka dice que el Yoga es: Aquietar las fluctuaciones de la respiración</a:t>
            </a:r>
          </a:p>
          <a:p>
            <a:pPr marL="354329" indent="-354329" defTabSz="543305">
              <a:spcBef>
                <a:spcPts val="2600"/>
              </a:spcBef>
              <a:buBlip>
                <a:blip r:embed="rId3"/>
              </a:buBlip>
              <a:defRPr sz="3348"/>
            </a:pPr>
            <a:r>
              <a:t>Los Yoga Sutras de Patanjali dicen que Yoga es: Aquietar las fluctuaciones de la mente.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80850" y="2061844"/>
            <a:ext cx="4859132" cy="6414020"/>
          </a:xfrm>
          <a:prstGeom prst="rect">
            <a:avLst/>
          </a:prstGeom>
        </p:spPr>
      </p:pic>
      <p:sp>
        <p:nvSpPr>
          <p:cNvPr id="151" name="Shape 151"/>
          <p:cNvSpPr/>
          <p:nvPr>
            <p:ph type="title"/>
          </p:nvPr>
        </p:nvSpPr>
        <p:spPr>
          <a:xfrm>
            <a:off x="1104900" y="1397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CONSCIENCIA Y RESPIRACIÓN</a:t>
            </a:r>
          </a:p>
        </p:txBody>
      </p:sp>
      <p:sp>
        <p:nvSpPr>
          <p:cNvPr id="152" name="Shape 152"/>
          <p:cNvSpPr/>
          <p:nvPr>
            <p:ph type="body" sz="half" idx="1"/>
          </p:nvPr>
        </p:nvSpPr>
        <p:spPr>
          <a:xfrm>
            <a:off x="1111250" y="2411354"/>
            <a:ext cx="5397500" cy="5715001"/>
          </a:xfrm>
          <a:prstGeom prst="rect">
            <a:avLst/>
          </a:prstGeom>
        </p:spPr>
        <p:txBody>
          <a:bodyPr/>
          <a:lstStyle>
            <a:lvl1pPr marL="358140" indent="-358140" algn="ctr" defTabSz="549148">
              <a:spcBef>
                <a:spcPts val="2600"/>
              </a:spcBef>
              <a:buBlip>
                <a:blip r:embed="rId3"/>
              </a:buBlip>
              <a:defRPr sz="3384"/>
            </a:lvl1pPr>
          </a:lstStyle>
          <a:p>
            <a:pPr/>
            <a:r>
              <a:t>La mente puede ir en muchas direcciones en un instante; mientras que la respiración solo tiene un recorrido; inspiración y expiración, puede si detenerse en estado de retención, pero no puede multiplicarse como la mente.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33422" y="2331544"/>
            <a:ext cx="4684363" cy="6182711"/>
          </a:xfrm>
          <a:prstGeom prst="rect">
            <a:avLst/>
          </a:prstGeom>
        </p:spPr>
      </p:pic>
      <p:sp>
        <p:nvSpPr>
          <p:cNvPr id="155" name="Shape 155"/>
          <p:cNvSpPr/>
          <p:nvPr>
            <p:ph type="title"/>
          </p:nvPr>
        </p:nvSpPr>
        <p:spPr>
          <a:xfrm>
            <a:off x="1104900" y="3683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CONSCIENCIA Y RESPIRACIÓN</a:t>
            </a:r>
          </a:p>
        </p:txBody>
      </p:sp>
      <p:sp>
        <p:nvSpPr>
          <p:cNvPr id="156" name="Shape 156"/>
          <p:cNvSpPr/>
          <p:nvPr>
            <p:ph type="body" sz="half" idx="1"/>
          </p:nvPr>
        </p:nvSpPr>
        <p:spPr>
          <a:xfrm>
            <a:off x="6413500" y="2565400"/>
            <a:ext cx="5397500" cy="57150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El control de la respiración y la observación de su ritmo llevan la consciencia a la quietud.</a:t>
            </a:r>
          </a:p>
          <a:p>
            <a:pPr>
              <a:buBlip>
                <a:blip r:embed="rId3"/>
              </a:buBlip>
            </a:pPr>
            <a:r>
              <a:t>Al controlar la consciencia, aportamos ritmo a la respiración.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80850" y="2061844"/>
            <a:ext cx="4859132" cy="6414020"/>
          </a:xfrm>
          <a:prstGeom prst="rect">
            <a:avLst/>
          </a:prstGeom>
        </p:spPr>
      </p:pic>
      <p:sp>
        <p:nvSpPr>
          <p:cNvPr id="159" name="Shape 159"/>
          <p:cNvSpPr/>
          <p:nvPr>
            <p:ph type="title"/>
          </p:nvPr>
        </p:nvSpPr>
        <p:spPr>
          <a:xfrm>
            <a:off x="1104900" y="1397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EL YOGA ES UNO</a:t>
            </a:r>
          </a:p>
        </p:txBody>
      </p:sp>
      <p:sp>
        <p:nvSpPr>
          <p:cNvPr id="160" name="Shape 160"/>
          <p:cNvSpPr/>
          <p:nvPr>
            <p:ph type="body" sz="half" idx="1"/>
          </p:nvPr>
        </p:nvSpPr>
        <p:spPr>
          <a:xfrm>
            <a:off x="1111250" y="2411354"/>
            <a:ext cx="5397500" cy="5715001"/>
          </a:xfrm>
          <a:prstGeom prst="rect">
            <a:avLst/>
          </a:prstGeom>
        </p:spPr>
        <p:txBody>
          <a:bodyPr/>
          <a:lstStyle>
            <a:lvl1pPr marL="335279" indent="-335279" algn="ctr" defTabSz="514095">
              <a:spcBef>
                <a:spcPts val="2400"/>
              </a:spcBef>
              <a:buBlip>
                <a:blip r:embed="rId3"/>
              </a:buBlip>
              <a:defRPr sz="3168"/>
            </a:lvl1pPr>
          </a:lstStyle>
          <a:p>
            <a:pPr/>
            <a:r>
              <a:t>Practicar Yoga es por lo tanto Unir el cuerpo con la mente, para la persona cultivada, es también unir la menta con la inteligencia, y para la persona aún mas cultivada es unir el cuerpo, con la mente, con la inteligencia y con lo profundo del alma.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67818" y="2331544"/>
            <a:ext cx="4684364" cy="6182711"/>
          </a:xfrm>
          <a:prstGeom prst="rect">
            <a:avLst/>
          </a:prstGeom>
        </p:spPr>
      </p:pic>
      <p:sp>
        <p:nvSpPr>
          <p:cNvPr id="163" name="Shape 163"/>
          <p:cNvSpPr/>
          <p:nvPr>
            <p:ph type="title"/>
          </p:nvPr>
        </p:nvSpPr>
        <p:spPr>
          <a:xfrm>
            <a:off x="1104900" y="3683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LOS 8 ASPECTOS DEL YOGA</a:t>
            </a:r>
          </a:p>
        </p:txBody>
      </p:sp>
      <p:sp>
        <p:nvSpPr>
          <p:cNvPr id="164" name="Shape 164"/>
          <p:cNvSpPr/>
          <p:nvPr>
            <p:ph type="body" sz="half" idx="1"/>
          </p:nvPr>
        </p:nvSpPr>
        <p:spPr>
          <a:xfrm>
            <a:off x="7042150" y="2565399"/>
            <a:ext cx="5397500" cy="5715001"/>
          </a:xfrm>
          <a:prstGeom prst="rect">
            <a:avLst/>
          </a:prstGeom>
        </p:spPr>
        <p:txBody>
          <a:bodyPr/>
          <a:lstStyle/>
          <a:p>
            <a:pPr marL="342900" indent="-342900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Yama</a:t>
            </a:r>
          </a:p>
          <a:p>
            <a:pPr marL="342900" indent="-342900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Niyama</a:t>
            </a:r>
          </a:p>
          <a:p>
            <a:pPr marL="342900" indent="-342900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Asana</a:t>
            </a:r>
          </a:p>
          <a:p>
            <a:pPr marL="342900" indent="-342900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Pranayama</a:t>
            </a:r>
          </a:p>
          <a:p>
            <a:pPr marL="342900" indent="-342900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Pratahara</a:t>
            </a:r>
          </a:p>
          <a:p>
            <a:pPr marL="342900" indent="-342900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Dhyana</a:t>
            </a:r>
          </a:p>
          <a:p>
            <a:pPr marL="342900" indent="-342900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Samadhi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874698" y="1925215"/>
            <a:ext cx="5065593" cy="6687278"/>
          </a:xfrm>
          <a:prstGeom prst="rect">
            <a:avLst/>
          </a:prstGeom>
        </p:spPr>
      </p:pic>
      <p:sp>
        <p:nvSpPr>
          <p:cNvPr id="167" name="Shape 167"/>
          <p:cNvSpPr/>
          <p:nvPr>
            <p:ph type="title"/>
          </p:nvPr>
        </p:nvSpPr>
        <p:spPr>
          <a:xfrm>
            <a:off x="1104900" y="1397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TRES NIVELES</a:t>
            </a:r>
          </a:p>
        </p:txBody>
      </p:sp>
      <p:sp>
        <p:nvSpPr>
          <p:cNvPr id="168" name="Shape 168"/>
          <p:cNvSpPr/>
          <p:nvPr>
            <p:ph type="body" sz="half" idx="1"/>
          </p:nvPr>
        </p:nvSpPr>
        <p:spPr>
          <a:xfrm>
            <a:off x="1111250" y="2411354"/>
            <a:ext cx="5397500" cy="5715001"/>
          </a:xfrm>
          <a:prstGeom prst="rect">
            <a:avLst/>
          </a:prstGeom>
        </p:spPr>
        <p:txBody>
          <a:bodyPr/>
          <a:lstStyle/>
          <a:p>
            <a:pPr marL="342900" indent="-342900" algn="ctr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EXTERNO</a:t>
            </a:r>
          </a:p>
          <a:p>
            <a:pPr marL="342900" indent="-342900" algn="ctr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INTERNO </a:t>
            </a:r>
          </a:p>
          <a:p>
            <a:pPr marL="342900" indent="-342900" algn="ctr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Y PROFUNDO</a:t>
            </a:r>
          </a:p>
          <a:p>
            <a:pPr marL="342900" indent="-342900" algn="ctr" defTabSz="525779">
              <a:spcBef>
                <a:spcPts val="2500"/>
              </a:spcBef>
              <a:buBlip>
                <a:blip r:embed="rId3"/>
              </a:buBlip>
              <a:defRPr sz="3239"/>
            </a:pPr>
          </a:p>
          <a:p>
            <a:pPr marL="342900" indent="-342900" algn="ctr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FÍSICO</a:t>
            </a:r>
          </a:p>
          <a:p>
            <a:pPr marL="342900" indent="-342900" algn="ctr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MENTAL</a:t>
            </a:r>
          </a:p>
          <a:p>
            <a:pPr marL="342900" indent="-342900" algn="ctr" defTabSz="525779">
              <a:spcBef>
                <a:spcPts val="2500"/>
              </a:spcBef>
              <a:buBlip>
                <a:blip r:embed="rId3"/>
              </a:buBlip>
              <a:defRPr sz="3239"/>
            </a:pPr>
            <a:r>
              <a:t>Y ESPIRITUAL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304880" y="1936446"/>
            <a:ext cx="5010240" cy="6614016"/>
          </a:xfrm>
          <a:prstGeom prst="rect">
            <a:avLst/>
          </a:prstGeom>
        </p:spPr>
      </p:pic>
      <p:sp>
        <p:nvSpPr>
          <p:cNvPr id="171" name="Shape 171"/>
          <p:cNvSpPr/>
          <p:nvPr>
            <p:ph type="title"/>
          </p:nvPr>
        </p:nvSpPr>
        <p:spPr>
          <a:xfrm>
            <a:off x="1104900" y="139700"/>
            <a:ext cx="10795000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PRIMER  NIVEL</a:t>
            </a:r>
          </a:p>
        </p:txBody>
      </p:sp>
      <p:sp>
        <p:nvSpPr>
          <p:cNvPr id="172" name="Shape 172"/>
          <p:cNvSpPr/>
          <p:nvPr>
            <p:ph type="body" sz="half" idx="1"/>
          </p:nvPr>
        </p:nvSpPr>
        <p:spPr>
          <a:xfrm>
            <a:off x="6534150" y="2385954"/>
            <a:ext cx="5397500" cy="5715001"/>
          </a:xfrm>
          <a:prstGeom prst="rect">
            <a:avLst/>
          </a:prstGeom>
        </p:spPr>
        <p:txBody>
          <a:bodyPr/>
          <a:lstStyle/>
          <a:p>
            <a:pPr algn="ctr">
              <a:buBlip>
                <a:blip r:embed="rId3"/>
              </a:buBlip>
            </a:pPr>
            <a:r>
              <a:t>Niyama nos dice lo que “debemos” hacer por el bien individual y de la sociedad.</a:t>
            </a:r>
          </a:p>
          <a:p>
            <a:pPr algn="ctr">
              <a:buBlip>
                <a:blip r:embed="rId3"/>
              </a:buBlip>
            </a:pPr>
            <a:r>
              <a:t>Yama nos dice lo que “debemos” evitar por el bien individual y de la sociedad.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195518" y="2483944"/>
            <a:ext cx="4684364" cy="6182711"/>
          </a:xfrm>
          <a:prstGeom prst="rect">
            <a:avLst/>
          </a:prstGeom>
        </p:spPr>
      </p:pic>
      <p:sp>
        <p:nvSpPr>
          <p:cNvPr id="175" name="Shape 175"/>
          <p:cNvSpPr/>
          <p:nvPr>
            <p:ph type="title"/>
          </p:nvPr>
        </p:nvSpPr>
        <p:spPr>
          <a:xfrm>
            <a:off x="1511300" y="241300"/>
            <a:ext cx="10795000" cy="2362200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SEGUNDO NIVEL: SADHANA O PRÁCTICA</a:t>
            </a:r>
          </a:p>
          <a:p>
            <a:pPr>
              <a:defRPr sz="3800"/>
            </a:pPr>
            <a:r>
              <a:t>Conducen a la evolución del ser. A LA CONSCIENCIA DE “SI MISMO”</a:t>
            </a:r>
          </a:p>
        </p:txBody>
      </p:sp>
      <p:sp>
        <p:nvSpPr>
          <p:cNvPr id="176" name="Shape 176"/>
          <p:cNvSpPr/>
          <p:nvPr>
            <p:ph type="body" sz="half" idx="1"/>
          </p:nvPr>
        </p:nvSpPr>
        <p:spPr>
          <a:xfrm>
            <a:off x="1352550" y="2539999"/>
            <a:ext cx="5397500" cy="5715001"/>
          </a:xfrm>
          <a:prstGeom prst="rect">
            <a:avLst/>
          </a:prstGeom>
        </p:spPr>
        <p:txBody>
          <a:bodyPr/>
          <a:lstStyle/>
          <a:p>
            <a:pPr marL="369570" indent="-369570" defTabSz="566674">
              <a:spcBef>
                <a:spcPts val="2700"/>
              </a:spcBef>
              <a:buBlip>
                <a:blip r:embed="rId3"/>
              </a:buBlip>
              <a:defRPr sz="3492"/>
            </a:pPr>
            <a:r>
              <a:t>Despues de lograr un equilibrio en el primer nivel; entonces nos preocupamos por el desarrollo individual a través del desarrollo del cuerpo y la mente, y de la mente y el alma :  </a:t>
            </a:r>
            <a:r>
              <a:rPr b="1"/>
              <a:t>Asana, Pranayama y Pratyahara.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321955" y="2634972"/>
            <a:ext cx="4493490" cy="5930083"/>
          </a:xfrm>
          <a:prstGeom prst="rect">
            <a:avLst/>
          </a:prstGeom>
        </p:spPr>
      </p:pic>
      <p:sp>
        <p:nvSpPr>
          <p:cNvPr id="179" name="Shape 179"/>
          <p:cNvSpPr/>
          <p:nvPr>
            <p:ph type="title"/>
          </p:nvPr>
        </p:nvSpPr>
        <p:spPr>
          <a:xfrm>
            <a:off x="1511300" y="241300"/>
            <a:ext cx="10795000" cy="2362200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SEGUNDO NIVEL: SADHANA O PRÁCTICA</a:t>
            </a:r>
          </a:p>
          <a:p>
            <a:pPr>
              <a:defRPr sz="3800"/>
            </a:pPr>
            <a:r>
              <a:t>Conducen a la evolución del ser. </a:t>
            </a:r>
          </a:p>
          <a:p>
            <a:pPr>
              <a:defRPr sz="3800"/>
            </a:pPr>
            <a:r>
              <a:t>A LA CONSCIENCIA DE “SI MISMO”</a:t>
            </a:r>
          </a:p>
        </p:txBody>
      </p:sp>
      <p:sp>
        <p:nvSpPr>
          <p:cNvPr id="180" name="Shape 180"/>
          <p:cNvSpPr/>
          <p:nvPr>
            <p:ph type="body" sz="half" idx="1"/>
          </p:nvPr>
        </p:nvSpPr>
        <p:spPr>
          <a:xfrm>
            <a:off x="6610350" y="2742513"/>
            <a:ext cx="5397500" cy="5715001"/>
          </a:xfrm>
          <a:prstGeom prst="rect">
            <a:avLst/>
          </a:prstGeom>
        </p:spPr>
        <p:txBody>
          <a:bodyPr/>
          <a:lstStyle/>
          <a:p>
            <a:pPr marL="320039" indent="-320039" algn="just" defTabSz="490727">
              <a:spcBef>
                <a:spcPts val="2300"/>
              </a:spcBef>
              <a:buBlip>
                <a:blip r:embed="rId3"/>
              </a:buBlip>
              <a:defRPr sz="3024"/>
            </a:pPr>
            <a:r>
              <a:rPr b="1"/>
              <a:t>Asana: La practica de posturas físicas</a:t>
            </a:r>
            <a:endParaRPr b="1"/>
          </a:p>
          <a:p>
            <a:pPr marL="320039" indent="-320039" algn="just" defTabSz="490727">
              <a:spcBef>
                <a:spcPts val="2300"/>
              </a:spcBef>
              <a:buBlip>
                <a:blip r:embed="rId3"/>
              </a:buBlip>
              <a:defRPr sz="3024"/>
            </a:pPr>
            <a:r>
              <a:rPr b="1"/>
              <a:t> Pranayama: La ciencia de la respiración.</a:t>
            </a:r>
            <a:endParaRPr b="1"/>
          </a:p>
          <a:p>
            <a:pPr marL="320039" indent="-320039" algn="just" defTabSz="490727">
              <a:spcBef>
                <a:spcPts val="2300"/>
              </a:spcBef>
              <a:buBlip>
                <a:blip r:embed="rId3"/>
              </a:buBlip>
              <a:defRPr sz="3024"/>
            </a:pPr>
            <a:r>
              <a:rPr b="1"/>
              <a:t> Pratyahara: Silenciamiento de los sentidos y su mantenimiento pasivo en la posición que le corresponde; “la retirada de los sentidos al interior”.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135520" y="2453971"/>
            <a:ext cx="4753560" cy="6274291"/>
          </a:xfrm>
          <a:prstGeom prst="rect">
            <a:avLst/>
          </a:prstGeom>
        </p:spPr>
      </p:pic>
      <p:sp>
        <p:nvSpPr>
          <p:cNvPr id="183" name="Shape 183"/>
          <p:cNvSpPr/>
          <p:nvPr>
            <p:ph type="title"/>
          </p:nvPr>
        </p:nvSpPr>
        <p:spPr>
          <a:xfrm>
            <a:off x="258564" y="292100"/>
            <a:ext cx="12487672" cy="2362200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TERCER NIVEL</a:t>
            </a:r>
          </a:p>
          <a:p>
            <a:pPr>
              <a:defRPr sz="3800"/>
            </a:pPr>
            <a:r>
              <a:t>El efecto natural del Yoga</a:t>
            </a:r>
          </a:p>
        </p:txBody>
      </p:sp>
      <p:sp>
        <p:nvSpPr>
          <p:cNvPr id="184" name="Shape 184"/>
          <p:cNvSpPr/>
          <p:nvPr>
            <p:ph type="body" sz="half" idx="1"/>
          </p:nvPr>
        </p:nvSpPr>
        <p:spPr>
          <a:xfrm>
            <a:off x="1111250" y="2733616"/>
            <a:ext cx="5397500" cy="5715001"/>
          </a:xfrm>
          <a:prstGeom prst="rect">
            <a:avLst/>
          </a:prstGeom>
        </p:spPr>
        <p:txBody>
          <a:bodyPr/>
          <a:lstStyle/>
          <a:p>
            <a:pPr algn="ctr">
              <a:buBlip>
                <a:blip r:embed="rId3"/>
              </a:buBlip>
            </a:pPr>
            <a:r>
              <a:t>Dharana</a:t>
            </a:r>
          </a:p>
          <a:p>
            <a:pPr algn="ctr">
              <a:buBlip>
                <a:blip r:embed="rId3"/>
              </a:buBlip>
            </a:pPr>
            <a:r>
              <a:t>Dhyana</a:t>
            </a:r>
          </a:p>
          <a:p>
            <a:pPr algn="ctr">
              <a:buBlip>
                <a:blip r:embed="rId3"/>
              </a:buBlip>
            </a:pPr>
            <a:r>
              <a:t>Samadhi</a:t>
            </a:r>
          </a:p>
          <a:p>
            <a:pPr algn="ctr">
              <a:buBlip>
                <a:blip r:embed="rId3"/>
              </a:buBlip>
            </a:pPr>
          </a:p>
          <a:p>
            <a:pPr lvl="2" algn="ctr">
              <a:buBlip>
                <a:blip r:embed="rId3"/>
              </a:buBlip>
            </a:pPr>
            <a:r>
              <a:t>LA EXPERIENCIA DEL ALMA.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090320" y="2123771"/>
            <a:ext cx="4753560" cy="6274291"/>
          </a:xfrm>
          <a:prstGeom prst="rect">
            <a:avLst/>
          </a:prstGeom>
        </p:spPr>
      </p:pic>
      <p:sp>
        <p:nvSpPr>
          <p:cNvPr id="187" name="Shape 187"/>
          <p:cNvSpPr/>
          <p:nvPr>
            <p:ph type="title"/>
          </p:nvPr>
        </p:nvSpPr>
        <p:spPr>
          <a:xfrm>
            <a:off x="258564" y="292100"/>
            <a:ext cx="12487672" cy="236220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EL TESORO DEL YOGA</a:t>
            </a:r>
          </a:p>
        </p:txBody>
      </p:sp>
      <p:sp>
        <p:nvSpPr>
          <p:cNvPr id="188" name="Shape 188"/>
          <p:cNvSpPr/>
          <p:nvPr>
            <p:ph type="body" sz="half" idx="1"/>
          </p:nvPr>
        </p:nvSpPr>
        <p:spPr>
          <a:xfrm>
            <a:off x="6242050" y="2403416"/>
            <a:ext cx="5397500" cy="5715001"/>
          </a:xfrm>
          <a:prstGeom prst="rect">
            <a:avLst/>
          </a:prstGeom>
        </p:spPr>
        <p:txBody>
          <a:bodyPr/>
          <a:lstStyle/>
          <a:p>
            <a:pPr marL="297179" indent="-297179" algn="ctr" defTabSz="455675">
              <a:spcBef>
                <a:spcPts val="2100"/>
              </a:spcBef>
              <a:buBlip>
                <a:blip r:embed="rId3"/>
              </a:buBlip>
              <a:defRPr sz="2807"/>
            </a:pPr>
            <a:r>
              <a:t>Dharana: Concentración o atención completa</a:t>
            </a:r>
          </a:p>
          <a:p>
            <a:pPr marL="297179" indent="-297179" algn="ctr" defTabSz="455675">
              <a:spcBef>
                <a:spcPts val="2100"/>
              </a:spcBef>
              <a:buBlip>
                <a:blip r:embed="rId3"/>
              </a:buBlip>
              <a:defRPr sz="2807"/>
            </a:pPr>
            <a:r>
              <a:t>Dhyana: Meditación</a:t>
            </a:r>
          </a:p>
          <a:p>
            <a:pPr marL="297179" indent="-297179" algn="ctr" defTabSz="455675">
              <a:spcBef>
                <a:spcPts val="2100"/>
              </a:spcBef>
              <a:buBlip>
                <a:blip r:embed="rId3"/>
              </a:buBlip>
              <a:defRPr sz="2807"/>
            </a:pPr>
            <a:r>
              <a:t>Samadhi: Culminación del Yoga; es un estado de bienaventuranza y unión con el espíritu universal.</a:t>
            </a:r>
          </a:p>
          <a:p>
            <a:pPr marL="297179" indent="-297179" algn="ctr" defTabSz="455675">
              <a:spcBef>
                <a:spcPts val="2100"/>
              </a:spcBef>
              <a:buBlip>
                <a:blip r:embed="rId3"/>
              </a:buBlip>
              <a:defRPr sz="2807"/>
            </a:pPr>
          </a:p>
          <a:p>
            <a:pPr lvl="2" marL="891539" indent="-297179" algn="ctr" defTabSz="455675">
              <a:spcBef>
                <a:spcPts val="2100"/>
              </a:spcBef>
              <a:buBlip>
                <a:blip r:embed="rId3"/>
              </a:buBlip>
              <a:defRPr sz="2807"/>
            </a:pPr>
            <a:r>
              <a:t>LA EXPERIENCIA DEL ALMA.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body" idx="14"/>
          </p:nvPr>
        </p:nvSpPr>
        <p:spPr>
          <a:xfrm>
            <a:off x="1498599" y="4146601"/>
            <a:ext cx="5087046" cy="1460398"/>
          </a:xfrm>
          <a:prstGeom prst="rect">
            <a:avLst/>
          </a:prstGeom>
        </p:spPr>
        <p:txBody>
          <a:bodyPr/>
          <a:lstStyle/>
          <a:p>
            <a:pPr/>
            <a:r>
              <a:t>EL ARBOL DEL YOGA </a:t>
            </a:r>
          </a:p>
        </p:txBody>
      </p:sp>
      <p:pic>
        <p:nvPicPr>
          <p:cNvPr id="191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05650" y="330200"/>
            <a:ext cx="4483100" cy="9093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18300" y="1127409"/>
            <a:ext cx="5435600" cy="6934201"/>
          </a:xfrm>
          <a:prstGeom prst="rect">
            <a:avLst/>
          </a:prstGeom>
        </p:spPr>
      </p:pic>
      <p:sp>
        <p:nvSpPr>
          <p:cNvPr id="194" name="Shape 194"/>
          <p:cNvSpPr/>
          <p:nvPr>
            <p:ph type="body" sz="half" idx="1"/>
          </p:nvPr>
        </p:nvSpPr>
        <p:spPr>
          <a:xfrm>
            <a:off x="635000" y="985142"/>
            <a:ext cx="5715000" cy="7783315"/>
          </a:xfrm>
          <a:prstGeom prst="rect">
            <a:avLst/>
          </a:prstGeom>
        </p:spPr>
        <p:txBody>
          <a:bodyPr/>
          <a:lstStyle/>
          <a:p>
            <a:pPr defTabSz="443991">
              <a:defRPr sz="1976"/>
            </a:pPr>
            <a:r>
              <a:t>Asi como el fruto es la culminación natural del cuidado de un arbol…La practica del Yoga habrá de culminar mas pronto o mas tarde con la fragancia espiritual de la libertad.</a:t>
            </a:r>
          </a:p>
          <a:p>
            <a:pPr defTabSz="443991">
              <a:defRPr sz="1976"/>
            </a:pPr>
            <a:r>
              <a:t>Al igual que la escencia del arbol se halla en el fruto; la escencia del yoga se halla contenida en el equilibrio la paz y la ecuanimidad.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>
            <p:ph type="body" idx="14"/>
          </p:nvPr>
        </p:nvSpPr>
        <p:spPr>
          <a:xfrm>
            <a:off x="1270000" y="3537001"/>
            <a:ext cx="10464800" cy="2146198"/>
          </a:xfrm>
          <a:prstGeom prst="rect">
            <a:avLst/>
          </a:prstGeom>
        </p:spPr>
        <p:txBody>
          <a:bodyPr/>
          <a:lstStyle/>
          <a:p>
            <a:pPr/>
            <a:r>
              <a:t>El arbol del SI MISMO, necesita cuidados, y desde la visión de oriente, la semilla está en el Yoga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chemeClr val="accent3">
            <a:satOff val="-8492"/>
            <a:lumOff val="-3026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048d5b4a702a25d9335250b5517738c6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3089850" y="0"/>
            <a:ext cx="6825100" cy="9753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6570">
              <a:defRPr sz="6460"/>
            </a:lvl1pPr>
          </a:lstStyle>
          <a:p>
            <a:pPr/>
            <a:r>
              <a:t>Los 8 Estados del Yoga en nuestra práctica (Vida diaria)</a:t>
            </a:r>
          </a:p>
        </p:txBody>
      </p:sp>
      <p:sp>
        <p:nvSpPr>
          <p:cNvPr id="201" name="Shape 20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27660" indent="-327660" algn="just" defTabSz="502412">
              <a:spcBef>
                <a:spcPts val="2700"/>
              </a:spcBef>
              <a:buBlip>
                <a:blip r:embed="rId2"/>
              </a:buBlip>
              <a:defRPr sz="3096"/>
            </a:lvl1pPr>
          </a:lstStyle>
          <a:p>
            <a:pPr/>
            <a:r>
              <a:t>A través de la práctica regular, estos ocho "pasos" se van alimentando. Se pueden percibir señales personales que comienzan a manifestarse en la vida cotidiana: una mayor concentración, capacidad de atención, relajación, plenitud tanto física como psíquica etc. Al mismo tiempo, el cuerpo va preparándose para conocer e interactuar con el mundo que nos rodea. La actitud ante la vida se ve "tocada" por una transformación real de nuestros recursos internos; somos más conscientes de la realidad o realidades que conforman nuestras vivencias y, sin duda, aprendemos a convivir con lo que verdaderamente somos.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body" idx="1"/>
          </p:nvPr>
        </p:nvSpPr>
        <p:spPr>
          <a:xfrm>
            <a:off x="1104900" y="2019300"/>
            <a:ext cx="10795000" cy="5715000"/>
          </a:xfrm>
          <a:prstGeom prst="rect">
            <a:avLst/>
          </a:prstGeom>
        </p:spPr>
        <p:txBody>
          <a:bodyPr/>
          <a:lstStyle/>
          <a:p>
            <a:pPr marL="339089" indent="-339089" algn="just" defTabSz="519937">
              <a:spcBef>
                <a:spcPts val="2800"/>
              </a:spcBef>
              <a:buBlip>
                <a:blip r:embed="rId2"/>
              </a:buBlip>
              <a:defRPr sz="3204"/>
            </a:pPr>
            <a:r>
              <a:t>Desde este tipo de conciencia, las cualidades de Yama y Niyama comienzan a desarrollarse. </a:t>
            </a:r>
          </a:p>
          <a:p>
            <a:pPr marL="339089" indent="-339089" algn="just" defTabSz="519937">
              <a:spcBef>
                <a:spcPts val="2800"/>
              </a:spcBef>
              <a:buBlip>
                <a:blip r:embed="rId2"/>
              </a:buBlip>
              <a:defRPr sz="3204"/>
            </a:pPr>
            <a:r>
              <a:t>Asanas y Pranayama crecen cuando se enfocan en los conocimientos de la respiración y ésta es aplicada mientras se practica cada postura (Según respiramos, así nos movemos). Si mantenemos la mente en el sonido de la respiración y en la fijación de la mirada a través de los dristhis, nuestros sentidos se pondrán al servicio del desarrollo de una presencia consciente que permita la observación y la calma; es el estado de Pratyahara 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body" idx="1"/>
          </p:nvPr>
        </p:nvSpPr>
        <p:spPr>
          <a:xfrm>
            <a:off x="1104900" y="2019300"/>
            <a:ext cx="10795000" cy="5715000"/>
          </a:xfrm>
          <a:prstGeom prst="rect">
            <a:avLst/>
          </a:prstGeom>
        </p:spPr>
        <p:txBody>
          <a:bodyPr/>
          <a:lstStyle>
            <a:lvl1pPr marL="297179" indent="-297179" algn="just" defTabSz="455675">
              <a:spcBef>
                <a:spcPts val="2400"/>
              </a:spcBef>
              <a:buBlip>
                <a:blip r:embed="rId2"/>
              </a:buBlip>
              <a:defRPr sz="2807"/>
            </a:lvl1pPr>
          </a:lstStyle>
          <a:p>
            <a:pPr/>
            <a:r>
              <a:t>En cuanto mejoramos nuestras habilidades para controlar y dirigir los sentidos, favorecemos la sutil cualidad de la concentración y desde esta actitud de total centramiento, podemos alcanzar Dharana . En este momento la práctica se moviliza mas internamente y el refinamiento de la concentración desarrolla una profunda habilidad para permanecer completamente presentes. A partir de aquí, nos encontramos preparados para Dhyana . La práctica crece y se desarrolla dentro de un estado de meditación. Se crea entonces un gran potencial interior que, seguramente, permite al menos intuir la antesala del estado de Samadhi : la paz total, la esencia de todo lo que existe. En realidad, éste es el último objetivo del Yoga.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25770" y="1457609"/>
            <a:ext cx="5435601" cy="6934201"/>
          </a:xfrm>
          <a:prstGeom prst="rect">
            <a:avLst/>
          </a:prstGeom>
        </p:spPr>
      </p:pic>
      <p:sp>
        <p:nvSpPr>
          <p:cNvPr id="208" name="Shape 208"/>
          <p:cNvSpPr/>
          <p:nvPr>
            <p:ph type="body" sz="half" idx="1"/>
          </p:nvPr>
        </p:nvSpPr>
        <p:spPr>
          <a:xfrm>
            <a:off x="635000" y="1612899"/>
            <a:ext cx="5715000" cy="6934201"/>
          </a:xfrm>
          <a:prstGeom prst="rect">
            <a:avLst/>
          </a:prstGeom>
        </p:spPr>
        <p:txBody>
          <a:bodyPr/>
          <a:lstStyle>
            <a:lvl1pPr defTabSz="508254">
              <a:defRPr sz="2262"/>
            </a:lvl1pPr>
          </a:lstStyle>
          <a:p>
            <a:pPr/>
            <a:r>
              <a:t>Estos ocho pasos describen la naturaleza de la práctica yóguica y son la médula del desarrollo personal de cualquier yogui. Sin ellos, el Yoga se convierte en una mera expresión externa de movimiento físico.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594600" y="3048000"/>
            <a:ext cx="4292600" cy="5664200"/>
          </a:xfrm>
          <a:prstGeom prst="rect">
            <a:avLst/>
          </a:prstGeom>
        </p:spPr>
      </p:pic>
      <p:sp>
        <p:nvSpPr>
          <p:cNvPr id="211" name="Shape 2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Bibliografia</a:t>
            </a:r>
          </a:p>
        </p:txBody>
      </p:sp>
      <p:sp>
        <p:nvSpPr>
          <p:cNvPr id="212" name="Shape 212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Asthanga Vinyasa Yoga, manual práctico En la tradición de Sri K. Pattabhi Jois</a:t>
            </a:r>
          </a:p>
          <a:p>
            <a:pPr>
              <a:buBlip>
                <a:blip r:embed="rId3"/>
              </a:buBlip>
            </a:pPr>
            <a:r>
              <a:t>El Arbol del Yoga por BKS Iyengar.</a:t>
            </a:r>
          </a:p>
          <a:p>
            <a:pPr>
              <a:buBlip>
                <a:blip r:embed="rId3"/>
              </a:buBlip>
            </a:pPr>
            <a:r>
              <a:t>Los Sutras de Patanjali.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625B48"/>
      </a:dk1>
      <a:lt1>
        <a:srgbClr val="1A2C62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